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9" r:id="rId10"/>
    <p:sldId id="272" r:id="rId11"/>
    <p:sldId id="273" r:id="rId12"/>
    <p:sldId id="274" r:id="rId13"/>
    <p:sldId id="277" r:id="rId14"/>
    <p:sldId id="278" r:id="rId15"/>
    <p:sldId id="27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7170" autoAdjust="0"/>
  </p:normalViewPr>
  <p:slideViewPr>
    <p:cSldViewPr>
      <p:cViewPr varScale="1">
        <p:scale>
          <a:sx n="54" d="100"/>
          <a:sy n="54" d="100"/>
        </p:scale>
        <p:origin x="-97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Admin\Мои документы\стихи шаблоны занятие\шаблоны для през\vesna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92867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i="1" dirty="0" smtClean="0">
                <a:solidFill>
                  <a:srgbClr val="002060"/>
                </a:solidFill>
                <a:latin typeface="Book Antiqua" pitchFamily="18" charset="0"/>
              </a:rPr>
              <a:t>Методика </a:t>
            </a:r>
            <a:r>
              <a:rPr lang="ru-RU" sz="6000" b="1" i="1" dirty="0" smtClean="0">
                <a:solidFill>
                  <a:srgbClr val="002060"/>
                </a:solidFill>
                <a:latin typeface="Book Antiqua" pitchFamily="18" charset="0"/>
              </a:rPr>
              <a:t>подготовки и проведения </a:t>
            </a:r>
            <a:r>
              <a:rPr lang="ru-RU" sz="6000" b="1" i="1" dirty="0" smtClean="0">
                <a:solidFill>
                  <a:srgbClr val="002060"/>
                </a:solidFill>
                <a:latin typeface="Book Antiqua" pitchFamily="18" charset="0"/>
              </a:rPr>
              <a:t>выставки</a:t>
            </a:r>
            <a:endParaRPr lang="ru-RU" sz="6000" b="1" i="1" dirty="0">
              <a:solidFill>
                <a:srgbClr val="00206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Admin\Мои документы\стихи шаблоны занятие\шаблоны для през\vesna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2844" y="0"/>
            <a:ext cx="8786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285729"/>
            <a:ext cx="8215370" cy="6483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Book Antiqua" pitchFamily="18" charset="0"/>
              </a:rPr>
              <a:t>4 этап. 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Прежде всего, необходимо помнить, что выставка – организованное педагогическое мероприятие, способствующее решению целого ряда педагогических задач, а не украшение интерьера образовательного учреждения.</a:t>
            </a:r>
          </a:p>
          <a:p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Выставка должна иметь: название, композиционный центр, необходимые информационные и литературные дополнения, эстетическое оформление, каталог.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Возможные варианты расположения 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выставочных работ:</a:t>
            </a:r>
          </a:p>
          <a:p>
            <a:pPr lvl="0"/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              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последовательно от простых </a:t>
            </a:r>
          </a:p>
          <a:p>
            <a:pPr lvl="0"/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                 работ 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начинающих 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воспитан-</a:t>
            </a:r>
          </a:p>
          <a:p>
            <a:pPr lvl="0"/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                ников, 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до сложных работ 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учащихся</a:t>
            </a:r>
          </a:p>
          <a:p>
            <a:pPr lvl="0"/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                старших 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лет обучения, выпускников, </a:t>
            </a:r>
            <a:endParaRPr lang="ru-RU" b="1" i="1" dirty="0" smtClean="0">
              <a:solidFill>
                <a:srgbClr val="660066"/>
              </a:solidFill>
              <a:latin typeface="Book Antiqua" pitchFamily="18" charset="0"/>
            </a:endParaRPr>
          </a:p>
          <a:p>
            <a:pPr lvl="0"/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                 а, возможно, и педагога детского  </a:t>
            </a:r>
          </a:p>
          <a:p>
            <a:pPr lvl="0"/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                объединения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;</a:t>
            </a:r>
          </a:p>
          <a:p>
            <a:pPr lvl="0"/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              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2 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композиционно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, т.е. разные детские 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</a:p>
          <a:p>
            <a:pPr lvl="0"/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                работы 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объединены по небольшим </a:t>
            </a:r>
            <a:endParaRPr lang="ru-RU" b="1" i="1" dirty="0" smtClean="0">
              <a:solidFill>
                <a:srgbClr val="660066"/>
              </a:solidFill>
              <a:latin typeface="Book Antiqua" pitchFamily="18" charset="0"/>
            </a:endParaRPr>
          </a:p>
          <a:p>
            <a:pPr lvl="0"/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                тематическим 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композициям;</a:t>
            </a:r>
          </a:p>
          <a:p>
            <a:pPr lvl="0"/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              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3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работы 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каждой учебной группы (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или </a:t>
            </a:r>
          </a:p>
          <a:p>
            <a:pPr lvl="0"/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                каждого  детского 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объединения) 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могут</a:t>
            </a:r>
          </a:p>
          <a:p>
            <a:pPr lvl="0"/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                быть  расположены отдельно; </a:t>
            </a:r>
          </a:p>
          <a:p>
            <a:pPr lvl="0"/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            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4 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работы 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могут 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быть  сгруппированы по </a:t>
            </a:r>
          </a:p>
          <a:p>
            <a:pPr lvl="0"/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                направлениям 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или видам 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деятельности.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Admin\Мои документы\стихи шаблоны занятие\шаблоны для през\vesna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8786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357167"/>
            <a:ext cx="778674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Book Antiqua" pitchFamily="18" charset="0"/>
              </a:rPr>
              <a:t>5 этап.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Открытие выставки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– небольшой, но очень важный этап ее организации и проведения.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Открытие может включать следующие элементы: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вступительное слово педагога или администрации образовательного учреждения, презентацию содержания выставки, представление участников выставки, организационные вопросы (сроки и время работы выставки, платный или бесплатный вход и т. д.), экскурсию по выставке.</a:t>
            </a:r>
            <a:endParaRPr lang="ru-RU" sz="2000" b="1" i="1" dirty="0">
              <a:solidFill>
                <a:srgbClr val="660066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Admin\Мои документы\стихи шаблоны занятие\шаблоны для през\vesna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2844" y="0"/>
            <a:ext cx="8786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endParaRPr lang="ru-RU" dirty="0"/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357158" y="357166"/>
            <a:ext cx="821537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8050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</a:rPr>
              <a:t>6</a:t>
            </a:r>
            <a:r>
              <a:rPr kumimoji="0" lang="ru-RU" sz="2800" b="1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</a:rPr>
              <a:t>этап.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Book Antiqua" pitchFamily="18" charset="0"/>
                <a:ea typeface="Times New Roman" pitchFamily="18" charset="0"/>
              </a:rPr>
              <a:t>Проведение выставки можно организовать следующим образом: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Book Antiqua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805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Book Antiqua" pitchFamily="18" charset="0"/>
                <a:ea typeface="Times New Roman" pitchFamily="18" charset="0"/>
              </a:rPr>
              <a:t>организовать дежурство учащихся детского объединения на выставке;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Book Antiqua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805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Book Antiqua" pitchFamily="18" charset="0"/>
                <a:ea typeface="Times New Roman" pitchFamily="18" charset="0"/>
              </a:rPr>
              <a:t>подготовить экскурсии по выставке;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Book Antiqua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805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Book Antiqua" pitchFamily="18" charset="0"/>
                <a:ea typeface="Times New Roman" pitchFamily="18" charset="0"/>
              </a:rPr>
              <a:t>организовать опрос мнений посетителей о выставке (книга отзывов, приз зрительских симпатий, голосование в какой-либо форме).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Book Antiqua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805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Book Antiqua" pitchFamily="18" charset="0"/>
                <a:ea typeface="Times New Roman" pitchFamily="18" charset="0"/>
              </a:rPr>
              <a:t>                                                Дополнением к выставке </a:t>
            </a: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8050" algn="l"/>
              </a:tabLst>
            </a:pP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  <a:ea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  <a:ea typeface="Times New Roman" pitchFamily="18" charset="0"/>
              </a:rPr>
              <a:t>                                             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Book Antiqua" pitchFamily="18" charset="0"/>
                <a:ea typeface="Times New Roman" pitchFamily="18" charset="0"/>
              </a:rPr>
              <a:t>могут быть выступления</a:t>
            </a: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8050" algn="l"/>
              </a:tabLst>
            </a:pP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  <a:ea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  <a:ea typeface="Times New Roman" pitchFamily="18" charset="0"/>
              </a:rPr>
              <a:t>                                            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Book Antiqua" pitchFamily="18" charset="0"/>
                <a:ea typeface="Times New Roman" pitchFamily="18" charset="0"/>
              </a:rPr>
              <a:t> творческих коллективов </a:t>
            </a: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8050" algn="l"/>
              </a:tabLst>
            </a:pP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  <a:ea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  <a:ea typeface="Times New Roman" pitchFamily="18" charset="0"/>
              </a:rPr>
              <a:t>                                   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Book Antiqua" pitchFamily="18" charset="0"/>
                <a:ea typeface="Times New Roman" pitchFamily="18" charset="0"/>
              </a:rPr>
              <a:t>          образовательного учреждения, </a:t>
            </a: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8050" algn="l"/>
              </a:tabLst>
            </a:pP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  <a:ea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  <a:ea typeface="Times New Roman" pitchFamily="18" charset="0"/>
              </a:rPr>
              <a:t>                                             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Book Antiqua" pitchFamily="18" charset="0"/>
                <a:ea typeface="Times New Roman" pitchFamily="18" charset="0"/>
              </a:rPr>
              <a:t>театрализованные действа, </a:t>
            </a: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8050" algn="l"/>
              </a:tabLst>
            </a:pP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  <a:ea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  <a:ea typeface="Times New Roman" pitchFamily="18" charset="0"/>
              </a:rPr>
              <a:t>                                             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Book Antiqua" pitchFamily="18" charset="0"/>
                <a:ea typeface="Times New Roman" pitchFamily="18" charset="0"/>
              </a:rPr>
              <a:t>соответствующие тематике </a:t>
            </a: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8050" algn="l"/>
              </a:tabLst>
            </a:pP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  <a:ea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  <a:ea typeface="Times New Roman" pitchFamily="18" charset="0"/>
              </a:rPr>
              <a:t>                                        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Book Antiqua" pitchFamily="18" charset="0"/>
                <a:ea typeface="Times New Roman" pitchFamily="18" charset="0"/>
              </a:rPr>
              <a:t>выставки, музыкальное сопровождение.  </a:t>
            </a: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8050" algn="l"/>
              </a:tabLst>
            </a:pPr>
            <a:endParaRPr lang="ru-RU" sz="2000" b="1" i="1" dirty="0" smtClean="0">
              <a:solidFill>
                <a:srgbClr val="660066"/>
              </a:solidFill>
              <a:latin typeface="Book Antiqua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8050" algn="l"/>
              </a:tabLst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Admin\Мои документы\стихи шаблоны занятие\шаблоны для през\vesna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2844" y="0"/>
            <a:ext cx="8786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285728"/>
            <a:ext cx="807249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Book Antiqua" pitchFamily="18" charset="0"/>
              </a:rPr>
              <a:t>7 этап.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Закрытие выставки (так же, как и открытие) имеет очень важное организационно-педагогическое значение, т. к. позволяет подвести итог не только данного мероприятия, но и определенного этапа работы с детьми.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Закрытие выставки может включать следующие элементы: </a:t>
            </a:r>
            <a:endParaRPr lang="ru-RU" sz="2000" b="1" i="1" dirty="0" smtClean="0">
              <a:solidFill>
                <a:srgbClr val="002060"/>
              </a:solidFill>
              <a:latin typeface="Book Antiqua" pitchFamily="18" charset="0"/>
            </a:endParaRPr>
          </a:p>
          <a:p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-вступительное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слово педагога или администрации образовательного учреждения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;</a:t>
            </a:r>
          </a:p>
          <a:p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-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подведение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итогов выставки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 (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можно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отметить</a:t>
            </a:r>
          </a:p>
          <a:p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 лучшие   работы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,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активных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учащихся, </a:t>
            </a:r>
            <a:endParaRPr lang="ru-RU" sz="2000" b="1" i="1" dirty="0" smtClean="0">
              <a:solidFill>
                <a:srgbClr val="660066"/>
              </a:solidFill>
              <a:latin typeface="Book Antiqua" pitchFamily="18" charset="0"/>
            </a:endParaRPr>
          </a:p>
          <a:p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     творческие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находки детей); </a:t>
            </a:r>
            <a:endParaRPr lang="ru-RU" sz="2000" b="1" i="1" dirty="0" smtClean="0">
              <a:solidFill>
                <a:srgbClr val="660066"/>
              </a:solidFill>
              <a:latin typeface="Book Antiqua" pitchFamily="18" charset="0"/>
            </a:endParaRPr>
          </a:p>
          <a:p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    -награждение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участников </a:t>
            </a:r>
            <a:endParaRPr lang="ru-RU" sz="2000" b="1" i="1" dirty="0" smtClean="0">
              <a:solidFill>
                <a:srgbClr val="660066"/>
              </a:solidFill>
              <a:latin typeface="Book Antiqua" pitchFamily="18" charset="0"/>
            </a:endParaRPr>
          </a:p>
          <a:p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     выставки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; </a:t>
            </a:r>
            <a:endParaRPr lang="ru-RU" sz="2000" b="1" i="1" dirty="0" smtClean="0">
              <a:solidFill>
                <a:srgbClr val="660066"/>
              </a:solidFill>
              <a:latin typeface="Book Antiqua" pitchFamily="18" charset="0"/>
            </a:endParaRPr>
          </a:p>
          <a:p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    -заключительное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слово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 педагога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или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</a:p>
          <a:p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     администрации образовательного  </a:t>
            </a:r>
          </a:p>
          <a:p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учреждения 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(о дальнейших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перспективах</a:t>
            </a:r>
          </a:p>
          <a:p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выставочной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деятельности детского</a:t>
            </a:r>
          </a:p>
          <a:p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объединения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).</a:t>
            </a:r>
            <a:endParaRPr lang="ru-RU" sz="2000" b="1" i="1" dirty="0">
              <a:solidFill>
                <a:srgbClr val="660066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Admin\Мои документы\стихи шаблоны занятие\шаблоны для през\vesna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2844" y="0"/>
            <a:ext cx="8786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endParaRPr lang="ru-RU" dirty="0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500034" y="428604"/>
            <a:ext cx="821537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</a:rPr>
              <a:t>8 этап.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Book Antiqua" pitchFamily="18" charset="0"/>
                <a:ea typeface="Times New Roman" pitchFamily="18" charset="0"/>
              </a:rPr>
              <a:t>Этап последействия очень важен для дальнейшей работы с детьми: это подведение итогов и определение перспектив на будущее.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Book Antiqua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Book Antiqua" pitchFamily="18" charset="0"/>
                <a:ea typeface="Times New Roman" pitchFamily="18" charset="0"/>
              </a:rPr>
              <a:t>На этом этапе работы необходимо создать ситуацию успеха для каждого ребенка – участника выставки. Для этого можно провести награждение детей грамотами и призами, издать приказ с благодарностью учащимся от администрации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  <a:ea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Book Antiqua" pitchFamily="18" charset="0"/>
                <a:ea typeface="Times New Roman" pitchFamily="18" charset="0"/>
              </a:rPr>
              <a:t>за организацию и                        проведение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  <a:ea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Book Antiqua" pitchFamily="18" charset="0"/>
                <a:ea typeface="Times New Roman" pitchFamily="18" charset="0"/>
              </a:rPr>
              <a:t>выставки,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  <a:ea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  <a:ea typeface="Times New Roman" pitchFamily="18" charset="0"/>
              </a:rPr>
              <a:t>                                         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Book Antiqua" pitchFamily="18" charset="0"/>
                <a:ea typeface="Times New Roman" pitchFamily="18" charset="0"/>
              </a:rPr>
              <a:t>сообщить в школу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  <a:ea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  <a:ea typeface="Times New Roman" pitchFamily="18" charset="0"/>
              </a:rPr>
              <a:t>                                         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Book Antiqua" pitchFamily="18" charset="0"/>
                <a:ea typeface="Times New Roman" pitchFamily="18" charset="0"/>
              </a:rPr>
              <a:t>об успехах ребенка,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  <a:ea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  <a:ea typeface="Times New Roman" pitchFamily="18" charset="0"/>
              </a:rPr>
              <a:t>                                         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Book Antiqua" pitchFamily="18" charset="0"/>
                <a:ea typeface="Times New Roman" pitchFamily="18" charset="0"/>
              </a:rPr>
              <a:t>организовать для участников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  <a:ea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  <a:ea typeface="Times New Roman" pitchFamily="18" charset="0"/>
              </a:rPr>
              <a:t>                                         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Book Antiqua" pitchFamily="18" charset="0"/>
                <a:ea typeface="Times New Roman" pitchFamily="18" charset="0"/>
              </a:rPr>
              <a:t>экскурсию, включить информацию о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  <a:ea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  <a:ea typeface="Times New Roman" pitchFamily="18" charset="0"/>
              </a:rPr>
              <a:t>                                         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Book Antiqua" pitchFamily="18" charset="0"/>
                <a:ea typeface="Times New Roman" pitchFamily="18" charset="0"/>
              </a:rPr>
              <a:t>выставке в летопись детского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  <a:ea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  <a:ea typeface="Times New Roman" pitchFamily="18" charset="0"/>
              </a:rPr>
              <a:t>                                         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Book Antiqua" pitchFamily="18" charset="0"/>
                <a:ea typeface="Times New Roman" pitchFamily="18" charset="0"/>
              </a:rPr>
              <a:t>объединения.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Book Antiqua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Admin\Мои документы\стихи шаблоны занятие\шаблоны для през\vesna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2844" y="0"/>
            <a:ext cx="8786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357290" y="1285860"/>
            <a:ext cx="628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i="1" dirty="0" smtClean="0">
                <a:solidFill>
                  <a:srgbClr val="002060"/>
                </a:solidFill>
                <a:latin typeface="Book Antiqua" pitchFamily="18" charset="0"/>
              </a:rPr>
              <a:t>Благодарю!</a:t>
            </a:r>
            <a:endParaRPr lang="ru-RU" sz="7200" b="1" i="1" dirty="0">
              <a:solidFill>
                <a:srgbClr val="00206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Admin\Мои документы\стихи шаблоны занятие\шаблоны для през\vesna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-571536" y="928670"/>
            <a:ext cx="104299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6000" b="1" i="1" dirty="0">
              <a:solidFill>
                <a:srgbClr val="660066"/>
              </a:solidFill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285729"/>
            <a:ext cx="807249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Book Antiqua" pitchFamily="18" charset="0"/>
              </a:rPr>
              <a:t>Выставка</a:t>
            </a:r>
            <a:r>
              <a:rPr lang="ru-RU" sz="3200" b="1" i="1" dirty="0" smtClean="0">
                <a:solidFill>
                  <a:srgbClr val="660066"/>
                </a:solidFill>
                <a:latin typeface="Book Antiqua" pitchFamily="18" charset="0"/>
              </a:rPr>
              <a:t>-это показ, каково бы ни было его наименование, основная цель которого состоит в  просвещении публики путём демонстрации средств, имеющихся в распоряжении </a:t>
            </a:r>
          </a:p>
          <a:p>
            <a:r>
              <a:rPr lang="ru-RU" sz="3200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ru-RU" sz="3200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человечества для </a:t>
            </a:r>
          </a:p>
          <a:p>
            <a:r>
              <a:rPr lang="ru-RU" sz="3200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ru-RU" sz="3200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удовлетворения </a:t>
            </a:r>
          </a:p>
          <a:p>
            <a:r>
              <a:rPr lang="ru-RU" sz="3200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ru-RU" sz="3200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потребностей.</a:t>
            </a:r>
          </a:p>
          <a:p>
            <a:pPr algn="r"/>
            <a:r>
              <a:rPr lang="ru-RU" sz="3200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      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(Толковый словарь)</a:t>
            </a:r>
            <a:r>
              <a:rPr lang="ru-RU" sz="3600" b="1" i="1" dirty="0" smtClean="0">
                <a:latin typeface="Book Antiqua" pitchFamily="18" charset="0"/>
              </a:rPr>
              <a:t> </a:t>
            </a:r>
            <a:r>
              <a:rPr lang="ru-RU" sz="4000" b="1" i="1" dirty="0" smtClean="0">
                <a:latin typeface="Book Antiqua" pitchFamily="18" charset="0"/>
              </a:rPr>
              <a:t>                                                                                                                                      </a:t>
            </a:r>
            <a:r>
              <a:rPr lang="ru-RU" sz="2400" b="1" i="1" dirty="0" smtClean="0">
                <a:latin typeface="Book Antiqua" pitchFamily="18" charset="0"/>
              </a:rPr>
              <a:t> </a:t>
            </a:r>
            <a:endParaRPr lang="ru-RU" sz="2400" b="1" i="1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Admin\Мои документы\стихи шаблоны занятие\шаблоны для през\vesna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57158" y="142852"/>
            <a:ext cx="835824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Book Antiqua" pitchFamily="18" charset="0"/>
              </a:rPr>
              <a:t>Выставка</a:t>
            </a:r>
          </a:p>
          <a:p>
            <a:pPr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rgbClr val="660066"/>
                </a:solidFill>
                <a:latin typeface="Book Antiqua" pitchFamily="18" charset="0"/>
              </a:rPr>
              <a:t>показ предметов, выставленных для публичного обозрения </a:t>
            </a:r>
          </a:p>
          <a:p>
            <a:pPr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rgbClr val="660066"/>
                </a:solidFill>
                <a:latin typeface="Book Antiqua" pitchFamily="18" charset="0"/>
              </a:rPr>
              <a:t>совокупность предметов, выставленных для показа </a:t>
            </a:r>
          </a:p>
          <a:p>
            <a:pPr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rgbClr val="660066"/>
                </a:solidFill>
                <a:latin typeface="Book Antiqua" pitchFamily="18" charset="0"/>
              </a:rPr>
              <a:t> место такого показа</a:t>
            </a:r>
            <a:r>
              <a:rPr lang="ru-RU" sz="3200" b="1" i="1" dirty="0" smtClean="0">
                <a:latin typeface="Book Antiqua" pitchFamily="18" charset="0"/>
              </a:rPr>
              <a:t> </a:t>
            </a:r>
          </a:p>
          <a:p>
            <a:r>
              <a:rPr lang="ru-RU" sz="3200" b="1" i="1" dirty="0" smtClean="0">
                <a:latin typeface="Book Antiqua" pitchFamily="18" charset="0"/>
              </a:rPr>
              <a:t> </a:t>
            </a:r>
            <a:r>
              <a:rPr lang="ru-RU" sz="3200" b="1" i="1" dirty="0" smtClean="0">
                <a:latin typeface="Book Antiqua" pitchFamily="18" charset="0"/>
              </a:rPr>
              <a:t>                                                 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Ефремова</a:t>
            </a:r>
            <a:endParaRPr lang="ru-RU" sz="2000" b="1" i="1" dirty="0" smtClean="0">
              <a:latin typeface="Book Antiqua" pitchFamily="18" charset="0"/>
            </a:endParaRPr>
          </a:p>
          <a:p>
            <a:pPr algn="r"/>
            <a:r>
              <a:rPr lang="ru-RU" sz="3200" b="1" i="1" dirty="0" smtClean="0">
                <a:latin typeface="Book Antiqua" pitchFamily="18" charset="0"/>
              </a:rPr>
              <a:t> </a:t>
            </a:r>
            <a:r>
              <a:rPr lang="ru-RU" sz="3200" b="1" i="1" dirty="0" smtClean="0">
                <a:latin typeface="Book Antiqua" pitchFamily="18" charset="0"/>
              </a:rPr>
              <a:t>                                                                                                                       </a:t>
            </a:r>
            <a:endParaRPr lang="ru-RU" sz="2000" b="1" i="1" dirty="0">
              <a:solidFill>
                <a:srgbClr val="660066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Admin\Мои документы\стихи шаблоны занятие\шаблоны для през\vesna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571480"/>
            <a:ext cx="81439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Book Antiqua" pitchFamily="18" charset="0"/>
              </a:rPr>
              <a:t>Выставка</a:t>
            </a:r>
            <a:r>
              <a:rPr lang="ru-RU" sz="3200" b="1" i="1" dirty="0" smtClean="0">
                <a:solidFill>
                  <a:srgbClr val="660066"/>
                </a:solidFill>
                <a:latin typeface="Book Antiqua" pitchFamily="18" charset="0"/>
              </a:rPr>
              <a:t> это собрание каких-нибудь предметов, расположенных где-нибудь для обозрения. </a:t>
            </a:r>
          </a:p>
          <a:p>
            <a:r>
              <a:rPr lang="ru-RU" sz="3200" b="1" i="1" dirty="0" smtClean="0">
                <a:solidFill>
                  <a:srgbClr val="002060"/>
                </a:solidFill>
                <a:latin typeface="Book Antiqua" pitchFamily="18" charset="0"/>
              </a:rPr>
              <a:t>Выставка</a:t>
            </a:r>
            <a:r>
              <a:rPr lang="ru-RU" sz="3200" b="1" i="1" dirty="0" smtClean="0">
                <a:solidFill>
                  <a:srgbClr val="660066"/>
                </a:solidFill>
                <a:latin typeface="Book Antiqua" pitchFamily="18" charset="0"/>
              </a:rPr>
              <a:t>-место обозрения.</a:t>
            </a:r>
          </a:p>
          <a:p>
            <a:r>
              <a:rPr lang="ru-RU" sz="3200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ru-RU" sz="3200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</a:t>
            </a:r>
            <a:r>
              <a:rPr lang="ru-RU" sz="2400" b="1" i="1" dirty="0" smtClean="0">
                <a:solidFill>
                  <a:srgbClr val="660066"/>
                </a:solidFill>
                <a:latin typeface="Book Antiqua" pitchFamily="18" charset="0"/>
              </a:rPr>
              <a:t>Ожегов.</a:t>
            </a:r>
            <a:endParaRPr lang="ru-RU" sz="2400" b="1" i="1" dirty="0">
              <a:solidFill>
                <a:srgbClr val="660066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Admin\Мои документы\стихи шаблоны занятие\шаблоны для през\vesna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428605"/>
            <a:ext cx="828680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660066"/>
                </a:solidFill>
                <a:latin typeface="Book Antiqua" pitchFamily="18" charset="0"/>
              </a:rPr>
              <a:t>Своё начало выставки ведут из </a:t>
            </a:r>
            <a:r>
              <a:rPr lang="ru-RU" sz="3200" b="1" i="1" dirty="0" smtClean="0">
                <a:solidFill>
                  <a:srgbClr val="002060"/>
                </a:solidFill>
                <a:latin typeface="Book Antiqua" pitchFamily="18" charset="0"/>
              </a:rPr>
              <a:t>Франции</a:t>
            </a:r>
            <a:r>
              <a:rPr lang="ru-RU" sz="3200" b="1" i="1" dirty="0" smtClean="0">
                <a:solidFill>
                  <a:srgbClr val="660066"/>
                </a:solidFill>
                <a:latin typeface="Book Antiqua" pitchFamily="18" charset="0"/>
              </a:rPr>
              <a:t>.</a:t>
            </a:r>
          </a:p>
          <a:p>
            <a:r>
              <a:rPr lang="ru-RU" sz="3200" b="1" i="1" dirty="0" smtClean="0">
                <a:solidFill>
                  <a:srgbClr val="002060"/>
                </a:solidFill>
                <a:latin typeface="Book Antiqua" pitchFamily="18" charset="0"/>
              </a:rPr>
              <a:t>Выставка</a:t>
            </a:r>
            <a:r>
              <a:rPr lang="ru-RU" sz="3200" b="1" i="1" dirty="0" smtClean="0">
                <a:solidFill>
                  <a:srgbClr val="660066"/>
                </a:solidFill>
                <a:latin typeface="Book Antiqua" pitchFamily="18" charset="0"/>
              </a:rPr>
              <a:t>  -выставлять.</a:t>
            </a:r>
            <a:r>
              <a:rPr lang="ru-RU" sz="3200" dirty="0" smtClean="0"/>
              <a:t> </a:t>
            </a:r>
            <a:endParaRPr lang="ru-RU" sz="3200" b="1" i="1" dirty="0" smtClean="0">
              <a:solidFill>
                <a:srgbClr val="660066"/>
              </a:solidFill>
              <a:latin typeface="Book Antiqua" pitchFamily="18" charset="0"/>
            </a:endParaRPr>
          </a:p>
          <a:p>
            <a:r>
              <a:rPr lang="ru-RU" sz="3200" b="1" i="1" dirty="0" smtClean="0">
                <a:solidFill>
                  <a:srgbClr val="002060"/>
                </a:solidFill>
                <a:latin typeface="Book Antiqua" pitchFamily="18" charset="0"/>
              </a:rPr>
              <a:t>Синонимы</a:t>
            </a:r>
            <a:r>
              <a:rPr lang="ru-RU" sz="3200" b="1" i="1" dirty="0" smtClean="0">
                <a:solidFill>
                  <a:srgbClr val="660066"/>
                </a:solidFill>
                <a:latin typeface="Book Antiqua" pitchFamily="18" charset="0"/>
              </a:rPr>
              <a:t> - выставление , выкладывание.</a:t>
            </a:r>
            <a:r>
              <a:rPr lang="ru-RU" sz="3200" dirty="0" smtClean="0"/>
              <a:t> </a:t>
            </a:r>
            <a:endParaRPr lang="ru-RU" sz="3200" dirty="0" smtClean="0"/>
          </a:p>
          <a:p>
            <a:endParaRPr lang="ru-RU" sz="3200" dirty="0" smtClean="0"/>
          </a:p>
          <a:p>
            <a:endParaRPr lang="ru-RU" sz="3200" dirty="0" smtClean="0"/>
          </a:p>
          <a:p>
            <a:endParaRPr lang="ru-RU" sz="3200" dirty="0" smtClean="0"/>
          </a:p>
          <a:p>
            <a:endParaRPr lang="ru-RU" sz="3200" dirty="0" smtClean="0">
              <a:solidFill>
                <a:srgbClr val="660066"/>
              </a:solidFill>
            </a:endParaRPr>
          </a:p>
          <a:p>
            <a:pPr algn="r"/>
            <a:r>
              <a:rPr lang="ru-RU" sz="3200" b="1" i="1" dirty="0" smtClean="0">
                <a:solidFill>
                  <a:srgbClr val="660066"/>
                </a:solidFill>
                <a:latin typeface="Book Antiqua" pitchFamily="18" charset="0"/>
              </a:rPr>
              <a:t>        </a:t>
            </a:r>
            <a:r>
              <a:rPr lang="ru-RU" sz="3200" b="1" i="1" dirty="0" smtClean="0">
                <a:solidFill>
                  <a:srgbClr val="002060"/>
                </a:solidFill>
                <a:latin typeface="Book Antiqua" pitchFamily="18" charset="0"/>
              </a:rPr>
              <a:t>Выставки </a:t>
            </a:r>
            <a:r>
              <a:rPr lang="ru-RU" sz="3200" b="1" i="1" dirty="0" smtClean="0">
                <a:solidFill>
                  <a:srgbClr val="002060"/>
                </a:solidFill>
                <a:latin typeface="Book Antiqua" pitchFamily="18" charset="0"/>
              </a:rPr>
              <a:t>могут быть: </a:t>
            </a:r>
            <a:endParaRPr lang="ru-RU" sz="3200" b="1" i="1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algn="r"/>
            <a:r>
              <a:rPr lang="ru-RU" sz="3200" b="1" i="1" dirty="0" smtClean="0">
                <a:solidFill>
                  <a:srgbClr val="660066"/>
                </a:solidFill>
                <a:latin typeface="Book Antiqua" pitchFamily="18" charset="0"/>
              </a:rPr>
              <a:t>   рекламные</a:t>
            </a:r>
            <a:r>
              <a:rPr lang="ru-RU" sz="3200" b="1" i="1" dirty="0" smtClean="0">
                <a:solidFill>
                  <a:srgbClr val="660066"/>
                </a:solidFill>
                <a:latin typeface="Book Antiqua" pitchFamily="18" charset="0"/>
              </a:rPr>
              <a:t>, тематические, </a:t>
            </a:r>
            <a:endParaRPr lang="ru-RU" sz="3200" b="1" i="1" dirty="0" smtClean="0">
              <a:solidFill>
                <a:srgbClr val="660066"/>
              </a:solidFill>
              <a:latin typeface="Book Antiqua" pitchFamily="18" charset="0"/>
            </a:endParaRPr>
          </a:p>
          <a:p>
            <a:pPr algn="r"/>
            <a:r>
              <a:rPr lang="ru-RU" sz="3200" b="1" i="1" dirty="0" smtClean="0">
                <a:solidFill>
                  <a:srgbClr val="660066"/>
                </a:solidFill>
                <a:latin typeface="Book Antiqua" pitchFamily="18" charset="0"/>
              </a:rPr>
              <a:t>конкурсные</a:t>
            </a:r>
            <a:r>
              <a:rPr lang="ru-RU" sz="3200" b="1" i="1" dirty="0" smtClean="0">
                <a:solidFill>
                  <a:srgbClr val="660066"/>
                </a:solidFill>
                <a:latin typeface="Book Antiqua" pitchFamily="18" charset="0"/>
              </a:rPr>
              <a:t>, итоговые, </a:t>
            </a:r>
            <a:endParaRPr lang="ru-RU" sz="3200" b="1" i="1" dirty="0" smtClean="0">
              <a:solidFill>
                <a:srgbClr val="660066"/>
              </a:solidFill>
              <a:latin typeface="Book Antiqua" pitchFamily="18" charset="0"/>
            </a:endParaRPr>
          </a:p>
          <a:p>
            <a:pPr algn="r"/>
            <a:r>
              <a:rPr lang="ru-RU" sz="3200" b="1" i="1" dirty="0" smtClean="0">
                <a:solidFill>
                  <a:srgbClr val="660066"/>
                </a:solidFill>
                <a:latin typeface="Book Antiqua" pitchFamily="18" charset="0"/>
              </a:rPr>
              <a:t>учебные</a:t>
            </a:r>
            <a:r>
              <a:rPr lang="ru-RU" sz="3200" b="1" i="1" dirty="0" smtClean="0">
                <a:solidFill>
                  <a:srgbClr val="660066"/>
                </a:solidFill>
                <a:latin typeface="Book Antiqua" pitchFamily="18" charset="0"/>
              </a:rPr>
              <a:t>, персональные.</a:t>
            </a:r>
          </a:p>
          <a:p>
            <a:endParaRPr lang="ru-RU" sz="3200" b="1" i="1" dirty="0">
              <a:solidFill>
                <a:srgbClr val="660066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Admin\Мои документы\стихи шаблоны занятие\шаблоны для през\vesna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57158" y="285728"/>
            <a:ext cx="842968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Book Antiqua" pitchFamily="18" charset="0"/>
              </a:rPr>
              <a:t>Этапы </a:t>
            </a:r>
            <a:r>
              <a:rPr lang="ru-RU" sz="3600" b="1" i="1" dirty="0" smtClean="0">
                <a:solidFill>
                  <a:srgbClr val="002060"/>
                </a:solidFill>
                <a:latin typeface="Book Antiqua" pitchFamily="18" charset="0"/>
              </a:rPr>
              <a:t>организации </a:t>
            </a:r>
            <a:endParaRPr lang="ru-RU" sz="3600" b="1" i="1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Book Antiqua" pitchFamily="18" charset="0"/>
              </a:rPr>
              <a:t>и </a:t>
            </a:r>
            <a:r>
              <a:rPr lang="ru-RU" sz="3600" b="1" i="1" dirty="0" smtClean="0">
                <a:solidFill>
                  <a:srgbClr val="002060"/>
                </a:solidFill>
                <a:latin typeface="Book Antiqua" pitchFamily="18" charset="0"/>
              </a:rPr>
              <a:t>проведения выставки:  </a:t>
            </a:r>
          </a:p>
          <a:p>
            <a:pPr lvl="0"/>
            <a:r>
              <a:rPr lang="ru-RU" sz="2400" b="1" i="1" dirty="0" smtClean="0">
                <a:solidFill>
                  <a:srgbClr val="002060"/>
                </a:solidFill>
                <a:latin typeface="Book Antiqua" pitchFamily="18" charset="0"/>
              </a:rPr>
              <a:t>1</a:t>
            </a:r>
            <a:r>
              <a:rPr lang="ru-RU" sz="2400" b="1" i="1" dirty="0" smtClean="0">
                <a:solidFill>
                  <a:srgbClr val="660066"/>
                </a:solidFill>
                <a:latin typeface="Book Antiqua" pitchFamily="18" charset="0"/>
              </a:rPr>
              <a:t>  определение </a:t>
            </a:r>
            <a:r>
              <a:rPr lang="ru-RU" sz="2400" b="1" i="1" dirty="0" smtClean="0">
                <a:solidFill>
                  <a:srgbClr val="660066"/>
                </a:solidFill>
                <a:latin typeface="Book Antiqua" pitchFamily="18" charset="0"/>
              </a:rPr>
              <a:t>темы, места и времени (периода) проведения выставки;</a:t>
            </a:r>
          </a:p>
          <a:p>
            <a:pPr lvl="0"/>
            <a:r>
              <a:rPr lang="ru-RU" sz="2400" b="1" i="1" dirty="0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ru-RU" sz="2400" b="1" i="1" dirty="0" smtClean="0">
                <a:solidFill>
                  <a:srgbClr val="660066"/>
                </a:solidFill>
                <a:latin typeface="Book Antiqua" pitchFamily="18" charset="0"/>
              </a:rPr>
              <a:t>  составление </a:t>
            </a:r>
            <a:r>
              <a:rPr lang="ru-RU" sz="2400" b="1" i="1" dirty="0" smtClean="0">
                <a:solidFill>
                  <a:srgbClr val="660066"/>
                </a:solidFill>
                <a:latin typeface="Book Antiqua" pitchFamily="18" charset="0"/>
              </a:rPr>
              <a:t>тематико-экспозиционного плана выставки;</a:t>
            </a:r>
          </a:p>
          <a:p>
            <a:pPr lvl="0"/>
            <a:r>
              <a:rPr lang="ru-RU" sz="2400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</a:t>
            </a:r>
            <a:r>
              <a:rPr lang="ru-RU" sz="2400" b="1" i="1" dirty="0" smtClean="0">
                <a:solidFill>
                  <a:srgbClr val="002060"/>
                </a:solidFill>
                <a:latin typeface="Book Antiqua" pitchFamily="18" charset="0"/>
              </a:rPr>
              <a:t> 3  </a:t>
            </a:r>
            <a:r>
              <a:rPr lang="ru-RU" sz="2400" b="1" i="1" dirty="0" smtClean="0">
                <a:solidFill>
                  <a:srgbClr val="660066"/>
                </a:solidFill>
                <a:latin typeface="Book Antiqua" pitchFamily="18" charset="0"/>
              </a:rPr>
              <a:t>подбор </a:t>
            </a:r>
            <a:r>
              <a:rPr lang="ru-RU" sz="2400" b="1" i="1" dirty="0" smtClean="0">
                <a:solidFill>
                  <a:srgbClr val="660066"/>
                </a:solidFill>
                <a:latin typeface="Book Antiqua" pitchFamily="18" charset="0"/>
              </a:rPr>
              <a:t>и оформление </a:t>
            </a:r>
            <a:r>
              <a:rPr lang="ru-RU" sz="2400" b="1" i="1" dirty="0" smtClean="0">
                <a:solidFill>
                  <a:srgbClr val="660066"/>
                </a:solidFill>
                <a:latin typeface="Book Antiqua" pitchFamily="18" charset="0"/>
              </a:rPr>
              <a:t>   </a:t>
            </a:r>
          </a:p>
          <a:p>
            <a:pPr lvl="0"/>
            <a:r>
              <a:rPr lang="ru-RU" sz="2400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ru-RU" sz="2400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   экспонатов </a:t>
            </a:r>
            <a:r>
              <a:rPr lang="ru-RU" sz="2400" b="1" i="1" dirty="0" smtClean="0">
                <a:solidFill>
                  <a:srgbClr val="660066"/>
                </a:solidFill>
                <a:latin typeface="Book Antiqua" pitchFamily="18" charset="0"/>
              </a:rPr>
              <a:t>выставки;</a:t>
            </a:r>
          </a:p>
          <a:p>
            <a:pPr lvl="0"/>
            <a:r>
              <a:rPr lang="ru-RU" sz="2400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</a:t>
            </a:r>
            <a:r>
              <a:rPr lang="ru-RU" sz="2400" b="1" i="1" dirty="0" smtClean="0">
                <a:solidFill>
                  <a:srgbClr val="002060"/>
                </a:solidFill>
                <a:latin typeface="Book Antiqua" pitchFamily="18" charset="0"/>
              </a:rPr>
              <a:t>4 </a:t>
            </a:r>
            <a:r>
              <a:rPr lang="ru-RU" sz="2400" b="1" i="1" dirty="0" smtClean="0">
                <a:solidFill>
                  <a:srgbClr val="660066"/>
                </a:solidFill>
                <a:latin typeface="Book Antiqua" pitchFamily="18" charset="0"/>
              </a:rPr>
              <a:t> оформление </a:t>
            </a:r>
            <a:r>
              <a:rPr lang="ru-RU" sz="2400" b="1" i="1" dirty="0" smtClean="0">
                <a:solidFill>
                  <a:srgbClr val="660066"/>
                </a:solidFill>
                <a:latin typeface="Book Antiqua" pitchFamily="18" charset="0"/>
              </a:rPr>
              <a:t>выставки </a:t>
            </a:r>
            <a:r>
              <a:rPr lang="ru-RU" sz="2400" b="1" i="1" dirty="0" smtClean="0">
                <a:solidFill>
                  <a:srgbClr val="660066"/>
                </a:solidFill>
                <a:latin typeface="Book Antiqua" pitchFamily="18" charset="0"/>
              </a:rPr>
              <a:t>  и </a:t>
            </a:r>
          </a:p>
          <a:p>
            <a:pPr lvl="0"/>
            <a:r>
              <a:rPr lang="ru-RU" sz="2400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ru-RU" sz="2400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   сопутствующих </a:t>
            </a:r>
            <a:r>
              <a:rPr lang="ru-RU" sz="2400" b="1" i="1" dirty="0" smtClean="0">
                <a:solidFill>
                  <a:srgbClr val="660066"/>
                </a:solidFill>
                <a:latin typeface="Book Antiqua" pitchFamily="18" charset="0"/>
              </a:rPr>
              <a:t>материалов;</a:t>
            </a:r>
          </a:p>
          <a:p>
            <a:pPr lvl="0"/>
            <a:r>
              <a:rPr lang="ru-RU" sz="2400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</a:t>
            </a:r>
            <a:r>
              <a:rPr lang="ru-RU" sz="2400" b="1" i="1" dirty="0" smtClean="0">
                <a:solidFill>
                  <a:srgbClr val="002060"/>
                </a:solidFill>
                <a:latin typeface="Book Antiqua" pitchFamily="18" charset="0"/>
              </a:rPr>
              <a:t>5</a:t>
            </a:r>
            <a:r>
              <a:rPr lang="ru-RU" sz="2400" b="1" i="1" dirty="0" smtClean="0">
                <a:solidFill>
                  <a:srgbClr val="660066"/>
                </a:solidFill>
                <a:latin typeface="Book Antiqua" pitchFamily="18" charset="0"/>
              </a:rPr>
              <a:t>  открытие </a:t>
            </a:r>
            <a:r>
              <a:rPr lang="ru-RU" sz="2400" b="1" i="1" dirty="0" smtClean="0">
                <a:solidFill>
                  <a:srgbClr val="660066"/>
                </a:solidFill>
                <a:latin typeface="Book Antiqua" pitchFamily="18" charset="0"/>
              </a:rPr>
              <a:t>выставки;</a:t>
            </a:r>
          </a:p>
          <a:p>
            <a:pPr lvl="0"/>
            <a:r>
              <a:rPr lang="ru-RU" sz="2400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</a:t>
            </a:r>
            <a:r>
              <a:rPr lang="ru-RU" sz="2400" b="1" i="1" dirty="0" smtClean="0">
                <a:solidFill>
                  <a:srgbClr val="002060"/>
                </a:solidFill>
                <a:latin typeface="Book Antiqua" pitchFamily="18" charset="0"/>
              </a:rPr>
              <a:t>6 </a:t>
            </a:r>
            <a:r>
              <a:rPr lang="ru-RU" sz="2400" b="1" i="1" dirty="0" smtClean="0">
                <a:solidFill>
                  <a:srgbClr val="660066"/>
                </a:solidFill>
                <a:latin typeface="Book Antiqua" pitchFamily="18" charset="0"/>
              </a:rPr>
              <a:t> проведение </a:t>
            </a:r>
            <a:r>
              <a:rPr lang="ru-RU" sz="2400" b="1" i="1" dirty="0" smtClean="0">
                <a:solidFill>
                  <a:srgbClr val="660066"/>
                </a:solidFill>
                <a:latin typeface="Book Antiqua" pitchFamily="18" charset="0"/>
              </a:rPr>
              <a:t>выставки;</a:t>
            </a:r>
          </a:p>
          <a:p>
            <a:pPr lvl="0"/>
            <a:r>
              <a:rPr lang="ru-RU" sz="2400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</a:t>
            </a:r>
            <a:r>
              <a:rPr lang="ru-RU" sz="2400" b="1" i="1" dirty="0" smtClean="0">
                <a:solidFill>
                  <a:srgbClr val="002060"/>
                </a:solidFill>
                <a:latin typeface="Book Antiqua" pitchFamily="18" charset="0"/>
              </a:rPr>
              <a:t>7</a:t>
            </a:r>
            <a:r>
              <a:rPr lang="ru-RU" sz="2400" b="1" i="1" dirty="0" smtClean="0">
                <a:solidFill>
                  <a:srgbClr val="660066"/>
                </a:solidFill>
                <a:latin typeface="Book Antiqua" pitchFamily="18" charset="0"/>
              </a:rPr>
              <a:t>  закрытие </a:t>
            </a:r>
            <a:r>
              <a:rPr lang="ru-RU" sz="2400" b="1" i="1" dirty="0" smtClean="0">
                <a:solidFill>
                  <a:srgbClr val="660066"/>
                </a:solidFill>
                <a:latin typeface="Book Antiqua" pitchFamily="18" charset="0"/>
              </a:rPr>
              <a:t>выставки;</a:t>
            </a:r>
          </a:p>
          <a:p>
            <a:pPr lvl="0"/>
            <a:r>
              <a:rPr lang="ru-RU" sz="2400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</a:t>
            </a:r>
            <a:r>
              <a:rPr lang="ru-RU" sz="2400" b="1" i="1" dirty="0" smtClean="0">
                <a:solidFill>
                  <a:srgbClr val="002060"/>
                </a:solidFill>
                <a:latin typeface="Book Antiqua" pitchFamily="18" charset="0"/>
              </a:rPr>
              <a:t>8</a:t>
            </a:r>
            <a:r>
              <a:rPr lang="ru-RU" sz="2400" b="1" i="1" dirty="0" smtClean="0">
                <a:solidFill>
                  <a:srgbClr val="660066"/>
                </a:solidFill>
                <a:latin typeface="Book Antiqua" pitchFamily="18" charset="0"/>
              </a:rPr>
              <a:t>  последействие.</a:t>
            </a:r>
            <a:endParaRPr lang="ru-RU" sz="2400" b="1" i="1" dirty="0" smtClean="0">
              <a:solidFill>
                <a:srgbClr val="660066"/>
              </a:solidFill>
              <a:latin typeface="Book Antiqua" pitchFamily="18" charset="0"/>
            </a:endParaRPr>
          </a:p>
          <a:p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Admin\Мои документы\стихи шаблоны занятие\шаблоны для през\vesna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034" y="357166"/>
            <a:ext cx="821537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Book Antiqua" pitchFamily="18" charset="0"/>
              </a:rPr>
              <a:t>1 этап.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При выборе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темы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 выставки необходимо учитывать: календарный и учебный период, тему учебного года, актуальные задачи детского объединения и образовательного учреждения.</a:t>
            </a:r>
          </a:p>
          <a:p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Выбор места проведения выставки зависит от темы и сроков ее проведения. </a:t>
            </a:r>
            <a:endParaRPr lang="ru-RU" sz="2000" b="1" i="1" dirty="0" smtClean="0">
              <a:solidFill>
                <a:srgbClr val="660066"/>
              </a:solidFill>
              <a:latin typeface="Book Antiqua" pitchFamily="18" charset="0"/>
            </a:endParaRPr>
          </a:p>
          <a:p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Местом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проведения выставки могут стать: учебный кабинет, выставочный зал, коридор, рекреация, холл первого этажа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образовательного                 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учреждения.</a:t>
            </a:r>
          </a:p>
          <a:p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         Выставочные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экспонаты </a:t>
            </a:r>
            <a:endParaRPr lang="ru-RU" sz="2000" b="1" i="1" dirty="0" smtClean="0">
              <a:solidFill>
                <a:srgbClr val="660066"/>
              </a:solidFill>
              <a:latin typeface="Book Antiqua" pitchFamily="18" charset="0"/>
            </a:endParaRPr>
          </a:p>
          <a:p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        могут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располагаться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 в </a:t>
            </a:r>
            <a:endParaRPr lang="ru-RU" sz="2000" b="1" i="1" dirty="0" smtClean="0">
              <a:solidFill>
                <a:srgbClr val="660066"/>
              </a:solidFill>
              <a:latin typeface="Book Antiqua" pitchFamily="18" charset="0"/>
            </a:endParaRPr>
          </a:p>
          <a:p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        выставочных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витринах, </a:t>
            </a:r>
            <a:endParaRPr lang="ru-RU" sz="2000" b="1" i="1" dirty="0" smtClean="0">
              <a:solidFill>
                <a:srgbClr val="660066"/>
              </a:solidFill>
              <a:latin typeface="Book Antiqua" pitchFamily="18" charset="0"/>
            </a:endParaRPr>
          </a:p>
          <a:p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        на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стендах, в шкафах, </a:t>
            </a:r>
            <a:endParaRPr lang="ru-RU" sz="2000" b="1" i="1" dirty="0" smtClean="0">
              <a:solidFill>
                <a:srgbClr val="660066"/>
              </a:solidFill>
              <a:latin typeface="Book Antiqua" pitchFamily="18" charset="0"/>
            </a:endParaRPr>
          </a:p>
          <a:p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        на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столах и т. д.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                                                    Время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проведения выставки может </a:t>
            </a:r>
            <a:endParaRPr lang="ru-RU" sz="2000" b="1" i="1" dirty="0" smtClean="0">
              <a:solidFill>
                <a:srgbClr val="660066"/>
              </a:solidFill>
              <a:latin typeface="Book Antiqua" pitchFamily="18" charset="0"/>
            </a:endParaRPr>
          </a:p>
          <a:p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        колебаться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от нескольких часов до </a:t>
            </a:r>
            <a:endParaRPr lang="ru-RU" sz="2000" b="1" i="1" dirty="0" smtClean="0">
              <a:solidFill>
                <a:srgbClr val="660066"/>
              </a:solidFill>
              <a:latin typeface="Book Antiqua" pitchFamily="18" charset="0"/>
            </a:endParaRPr>
          </a:p>
          <a:p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       нескольких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месяцев в зависимости </a:t>
            </a:r>
            <a:endParaRPr lang="ru-RU" sz="2000" b="1" i="1" dirty="0" smtClean="0">
              <a:solidFill>
                <a:srgbClr val="660066"/>
              </a:solidFill>
              <a:latin typeface="Book Antiqua" pitchFamily="18" charset="0"/>
            </a:endParaRPr>
          </a:p>
          <a:p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       от   ее 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назначения</a:t>
            </a:r>
            <a:r>
              <a:rPr lang="ru-RU" sz="2000" b="1" i="1" dirty="0" smtClean="0">
                <a:solidFill>
                  <a:srgbClr val="660066"/>
                </a:solidFill>
                <a:latin typeface="Book Antiqua" pitchFamily="18" charset="0"/>
              </a:rPr>
              <a:t>.</a:t>
            </a:r>
            <a:endParaRPr lang="ru-RU" sz="2000" b="1" dirty="0" smtClean="0">
              <a:solidFill>
                <a:srgbClr val="660066"/>
              </a:solidFill>
              <a:latin typeface="Book Antiqua" pitchFamily="18" charset="0"/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Admin\Мои документы\стихи шаблоны занятие\шаблоны для през\vesna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4282" y="214290"/>
            <a:ext cx="8715436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  <a:latin typeface="Book Antiqua" pitchFamily="18" charset="0"/>
              </a:rPr>
              <a:t>2 этап. 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Составление тематико-экспозиционного плана выставки позволит максимально содержательно и организованно подготовить и провести выставку любого уровня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.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 </a:t>
            </a:r>
          </a:p>
          <a:p>
            <a:pPr algn="ctr"/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Структура тематико-экспозиционного плана выставки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: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 </a:t>
            </a:r>
          </a:p>
          <a:p>
            <a:pPr lvl="0"/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Тема выставки.</a:t>
            </a:r>
          </a:p>
          <a:p>
            <a:pPr lvl="0"/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Место проведения выставки.</a:t>
            </a:r>
          </a:p>
          <a:p>
            <a:pPr lvl="0"/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Сроки проведения выставки.</a:t>
            </a:r>
          </a:p>
          <a:p>
            <a:pPr lvl="0"/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Цели выставки.</a:t>
            </a:r>
          </a:p>
          <a:p>
            <a:pPr lvl="0"/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Задачи выставки.</a:t>
            </a:r>
          </a:p>
          <a:p>
            <a:pPr lvl="0"/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        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Композиционное                построение  выставки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:</a:t>
            </a:r>
            <a:endParaRPr lang="ru-RU" sz="2000" b="1" i="1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lvl="0"/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                  композиционный 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центр 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 </a:t>
            </a:r>
          </a:p>
          <a:p>
            <a:pPr lvl="0"/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                 выставки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, 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принцип расположения </a:t>
            </a:r>
          </a:p>
          <a:p>
            <a:pPr lvl="0"/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                 экспонатов 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выставки, 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место</a:t>
            </a:r>
          </a:p>
          <a:p>
            <a:pPr lvl="0"/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                  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расположения экспонатов выставки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.</a:t>
            </a:r>
            <a:endParaRPr lang="ru-RU" b="1" i="1" dirty="0" smtClean="0">
              <a:solidFill>
                <a:srgbClr val="660066"/>
              </a:solidFill>
              <a:latin typeface="Book Antiqua" pitchFamily="18" charset="0"/>
            </a:endParaRPr>
          </a:p>
          <a:p>
            <a:pPr lvl="0"/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                 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Тематика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выставочных работ.</a:t>
            </a:r>
          </a:p>
          <a:p>
            <a:pPr lvl="0"/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             Тип 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выставочных работ и критерии их отбора.</a:t>
            </a:r>
          </a:p>
          <a:p>
            <a:pPr lvl="0"/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             Требования 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к оформлению выставочных работ.</a:t>
            </a:r>
          </a:p>
          <a:p>
            <a:pPr lvl="0"/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            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Дополнительное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оформление выставки: </a:t>
            </a:r>
            <a:r>
              <a:rPr lang="ru-RU" sz="2000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</a:p>
          <a:p>
            <a:pPr lvl="0"/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            музыкальное 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сопровождение (фон), каталог </a:t>
            </a:r>
            <a:endParaRPr lang="ru-RU" b="1" i="1" dirty="0" smtClean="0">
              <a:solidFill>
                <a:srgbClr val="660066"/>
              </a:solidFill>
              <a:latin typeface="Book Antiqua" pitchFamily="18" charset="0"/>
            </a:endParaRPr>
          </a:p>
          <a:p>
            <a:pPr lvl="0"/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            выставочных 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работ, дополнительная 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</a:p>
          <a:p>
            <a:pPr lvl="0"/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информация 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(по теме выставки или о детских объединениях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),</a:t>
            </a:r>
          </a:p>
          <a:p>
            <a:pPr lvl="0"/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эстетические дополнения.</a:t>
            </a:r>
            <a:endParaRPr lang="ru-RU" b="1" i="1" dirty="0">
              <a:solidFill>
                <a:srgbClr val="660066"/>
              </a:solidFill>
              <a:latin typeface="Book Antiqua" pitchFamily="18" charset="0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0"/>
            <a:ext cx="683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Admin\Мои документы\стихи шаблоны занятие\шаблоны для през\vesna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2844" y="0"/>
            <a:ext cx="8786874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Book Antiqua" pitchFamily="18" charset="0"/>
              </a:rPr>
              <a:t>3 этап. 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Подбор выставочных экспонатов может осуществляться следующим образом: </a:t>
            </a:r>
          </a:p>
          <a:p>
            <a:pPr lvl="1"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работы могут быть взяты у воспитанников детского объединения на период проведения выставки;</a:t>
            </a:r>
          </a:p>
          <a:p>
            <a:pPr lvl="1"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может осуществляться систематический отбор выставочных работ (формируется выставочный фонд детского объединения);</a:t>
            </a:r>
          </a:p>
          <a:p>
            <a:pPr lvl="1"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можно выполнить коллективные работы. </a:t>
            </a:r>
          </a:p>
          <a:p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При отборе выставочных   работ можно провести их конкурсное представление, а также коллективное обсуждение.</a:t>
            </a:r>
          </a:p>
          <a:p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                            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Правила оформления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                                                                       выставочных  работ 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                                                                   воспитанников детского  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                                                                              объединения: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b="1" i="1" dirty="0" smtClean="0">
                <a:solidFill>
                  <a:srgbClr val="002060"/>
                </a:solidFill>
                <a:latin typeface="Book Antiqua" pitchFamily="18" charset="0"/>
              </a:rPr>
              <a:t>   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                   каждая работа должна    </a:t>
            </a:r>
          </a:p>
          <a:p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                       иметь законченный вид, </a:t>
            </a:r>
          </a:p>
          <a:p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                       необходимое оформление</a:t>
            </a:r>
          </a:p>
          <a:p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                       (паспарту, эстетические </a:t>
            </a:r>
          </a:p>
          <a:p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                       дополнения, фон и т.д.),  должна быть  </a:t>
            </a:r>
          </a:p>
          <a:p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                       приложена этикетка со следующей </a:t>
            </a:r>
          </a:p>
          <a:p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                       информацией: название работы, фамилия</a:t>
            </a:r>
          </a:p>
          <a:p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                       имя ребенка, его возраст, образовательное</a:t>
            </a:r>
          </a:p>
          <a:p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                      учреждение, название детского </a:t>
            </a:r>
          </a:p>
          <a:p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</a:t>
            </a:r>
            <a:r>
              <a:rPr lang="ru-RU" b="1" i="1" dirty="0" smtClean="0">
                <a:solidFill>
                  <a:srgbClr val="660066"/>
                </a:solidFill>
                <a:latin typeface="Book Antiqua" pitchFamily="18" charset="0"/>
              </a:rPr>
              <a:t>                                                                 объединения, фамилия и инициалы педагога.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730</Words>
  <PresentationFormat>Экран (4:3)</PresentationFormat>
  <Paragraphs>148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41</cp:revision>
  <dcterms:modified xsi:type="dcterms:W3CDTF">2012-11-30T11:14:14Z</dcterms:modified>
</cp:coreProperties>
</file>