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72" r:id="rId11"/>
    <p:sldId id="273" r:id="rId12"/>
    <p:sldId id="274" r:id="rId13"/>
    <p:sldId id="277" r:id="rId14"/>
    <p:sldId id="278" r:id="rId15"/>
    <p:sldId id="27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170" autoAdjust="0"/>
  </p:normalViewPr>
  <p:slideViewPr>
    <p:cSldViewPr>
      <p:cViewPr varScale="1">
        <p:scale>
          <a:sx n="54" d="100"/>
          <a:sy n="54" d="100"/>
        </p:scale>
        <p:origin x="-97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92867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i="1" dirty="0" smtClean="0">
                <a:solidFill>
                  <a:srgbClr val="002060"/>
                </a:solidFill>
                <a:latin typeface="Book Antiqua" pitchFamily="18" charset="0"/>
              </a:rPr>
              <a:t>Методика </a:t>
            </a:r>
            <a:r>
              <a:rPr lang="ru-RU" sz="6000" b="1" i="1" dirty="0" smtClean="0">
                <a:solidFill>
                  <a:srgbClr val="002060"/>
                </a:solidFill>
                <a:latin typeface="Book Antiqua" pitchFamily="18" charset="0"/>
              </a:rPr>
              <a:t>подготовки и проведения </a:t>
            </a:r>
            <a:r>
              <a:rPr lang="ru-RU" sz="6000" b="1" i="1" dirty="0" smtClean="0">
                <a:solidFill>
                  <a:srgbClr val="002060"/>
                </a:solidFill>
                <a:latin typeface="Book Antiqua" pitchFamily="18" charset="0"/>
              </a:rPr>
              <a:t>выставки</a:t>
            </a:r>
            <a:endParaRPr lang="ru-RU" sz="6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0"/>
            <a:ext cx="8786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285729"/>
            <a:ext cx="8215370" cy="6483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Book Antiqua" pitchFamily="18" charset="0"/>
              </a:rPr>
              <a:t>4 этап.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Прежде всего, необходимо помнить, что выставка – организованное педагогическое мероприятие, способствующее решению целого ряда педагогических задач, а не украшение интерьера образовательного учреждения.</a:t>
            </a:r>
          </a:p>
          <a:p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Выставка должна иметь: название, композиционный центр, необходимые информационные и литературные дополнения, эстетическое оформление, каталог.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Возможные варианты расположения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выставочных работ: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последовательно от простых 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работ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начинающих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воспитан-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ников,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до сложных работ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учащихся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старших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лет обучения, выпускников, </a:t>
            </a:r>
            <a:endParaRPr lang="ru-RU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а, возможно, и педагога детского  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объединения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;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2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композиционно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, т.е. разные детские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работы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объединены по небольшим </a:t>
            </a:r>
            <a:endParaRPr lang="ru-RU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тематическим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композициям;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3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работы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каждой учебной группы (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или 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каждого  детского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объединения)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могут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быть  расположены отдельно; 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4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работы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могут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быть  сгруппированы по 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направлениям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или видам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деятельности.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8786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357167"/>
            <a:ext cx="7786742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Book Antiqua" pitchFamily="18" charset="0"/>
              </a:rPr>
              <a:t>5 этап.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Открытие выставки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– небольшой, но очень важный этап ее организации и проведения.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Открытие может включать следующие элементы: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вступительное слово педагога или администрации образовательного учреждения, презентацию содержания выставки, представление участников выставки, организационные вопросы (сроки и время работы выставки, платный или бесплатный вход и т. д.), экскурсию по выставке.</a:t>
            </a:r>
            <a:endParaRPr lang="ru-RU" sz="2000" b="1" i="1" dirty="0">
              <a:solidFill>
                <a:srgbClr val="660066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0"/>
            <a:ext cx="8786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357158" y="357166"/>
            <a:ext cx="821537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8050" algn="l"/>
              </a:tabLst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</a:rPr>
              <a:t>6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</a:rPr>
              <a:t>этап.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Проведение выставки можно организовать следующим образом: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Book Antiqua" pitchFamily="18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805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организовать дежурство учащихся детского объединения на выставке;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Book Antiqua" pitchFamily="18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805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подготовить экскурсии по выставке;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Book Antiqua" pitchFamily="18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0805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организовать опрос мнений посетителей о выставке (книга отзывов, приз зрительских симпатий, голосование в какой-либо форме).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Book Antiqua" pitchFamily="18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805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                                                Дополнением к выставке 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8050" algn="l"/>
              </a:tabLst>
            </a:pP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                                      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могут быть выступления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8050" algn="l"/>
              </a:tabLst>
            </a:pP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                                     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 творческих коллективов 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8050" algn="l"/>
              </a:tabLst>
            </a:pP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                            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          образовательного учреждения, 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8050" algn="l"/>
              </a:tabLst>
            </a:pP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                                      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театрализованные действа, 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8050" algn="l"/>
              </a:tabLst>
            </a:pP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                                      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соответствующие тематике 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8050" algn="l"/>
              </a:tabLst>
            </a:pP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                                 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выставки, музыкальное сопровождение.  </a:t>
            </a: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8050" algn="l"/>
              </a:tabLst>
            </a:pPr>
            <a:endParaRPr lang="ru-RU" sz="20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pPr marL="0" marR="0" lvl="0" indent="4508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8050" algn="l"/>
              </a:tabLst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0"/>
            <a:ext cx="8786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285728"/>
            <a:ext cx="807249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Book Antiqua" pitchFamily="18" charset="0"/>
              </a:rPr>
              <a:t>7 этап.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Закрытие выставки (так же, как и открытие) имеет очень важное организационно-педагогическое значение, т. к. позволяет подвести итог не только данного мероприятия, но и определенного этапа работы с детьми.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Закрытие выставки может включать следующие элементы: </a:t>
            </a:r>
            <a:endParaRPr lang="ru-RU" sz="2000" b="1" i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-вступительное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слово педагога или администрации образовательного учреждения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;</a:t>
            </a: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-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подведение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итогов выставки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(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можно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отметить</a:t>
            </a: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лучшие   работы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,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активных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учащихся, </a:t>
            </a:r>
            <a:endParaRPr lang="ru-RU" sz="20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творческие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находки детей); </a:t>
            </a:r>
            <a:endParaRPr lang="ru-RU" sz="20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-награждение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участников </a:t>
            </a:r>
            <a:endParaRPr lang="ru-RU" sz="20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выставки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; </a:t>
            </a:r>
            <a:endParaRPr lang="ru-RU" sz="20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-заключительное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слово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педагога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или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администрации образовательного  </a:t>
            </a: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учреждения 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(о дальнейших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перспективах</a:t>
            </a: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выставочной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деятельности детского</a:t>
            </a: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объединения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).</a:t>
            </a:r>
            <a:endParaRPr lang="ru-RU" sz="2000" b="1" i="1" dirty="0">
              <a:solidFill>
                <a:srgbClr val="660066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0"/>
            <a:ext cx="8786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500034" y="428604"/>
            <a:ext cx="821537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itchFamily="18" charset="0"/>
                <a:ea typeface="Times New Roman" pitchFamily="18" charset="0"/>
              </a:rPr>
              <a:t>8 этап.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Этап последействия очень важен для дальнейшей работы с детьми: это подведение итогов и определение перспектив на будущее.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Book Antiqua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На этом этапе работы необходимо создать ситуацию успеха для каждого ребенка – участника выставки. Для этого можно провести награждение детей грамотами и призами, издать приказ с благодарностью учащимся от администрации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за организацию и                        проведение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выставки,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                                  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сообщить в школу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                                  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об успехах ребенка,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                                  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организовать для участников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                                  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экскурсию, включить информацию о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                                  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выставке в летопись детского 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  <a:ea typeface="Times New Roman" pitchFamily="18" charset="0"/>
              </a:rPr>
              <a:t>                                          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660066"/>
                </a:solidFill>
                <a:effectLst/>
                <a:latin typeface="Book Antiqua" pitchFamily="18" charset="0"/>
                <a:ea typeface="Times New Roman" pitchFamily="18" charset="0"/>
              </a:rPr>
              <a:t>объединения.</a:t>
            </a: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Book Antiqua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0"/>
            <a:ext cx="8786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1285860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i="1" dirty="0" smtClean="0">
                <a:solidFill>
                  <a:srgbClr val="002060"/>
                </a:solidFill>
                <a:latin typeface="Book Antiqua" pitchFamily="18" charset="0"/>
              </a:rPr>
              <a:t>Благодарю!</a:t>
            </a:r>
            <a:endParaRPr lang="ru-RU" sz="72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-571536" y="928670"/>
            <a:ext cx="1042994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6000" b="1" i="1" dirty="0">
              <a:solidFill>
                <a:srgbClr val="660066"/>
              </a:solidFill>
              <a:latin typeface="Book Antiqu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85729"/>
            <a:ext cx="807249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Book Antiqua" pitchFamily="18" charset="0"/>
              </a:rPr>
              <a:t>Выставка</a:t>
            </a: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-это показ, каково бы ни было его наименование, основная цель которого состоит в  просвещении публики путём демонстрации средств, имеющихся в распоряжении </a:t>
            </a:r>
          </a:p>
          <a:p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человечества для </a:t>
            </a:r>
          </a:p>
          <a:p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удовлетворения </a:t>
            </a:r>
          </a:p>
          <a:p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потребностей.</a:t>
            </a:r>
          </a:p>
          <a:p>
            <a:pPr algn="r"/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(Толковый словарь)</a:t>
            </a:r>
            <a:r>
              <a:rPr lang="ru-RU" sz="3600" b="1" i="1" dirty="0" smtClean="0">
                <a:latin typeface="Book Antiqua" pitchFamily="18" charset="0"/>
              </a:rPr>
              <a:t> </a:t>
            </a:r>
            <a:r>
              <a:rPr lang="ru-RU" sz="4000" b="1" i="1" dirty="0" smtClean="0">
                <a:latin typeface="Book Antiqua" pitchFamily="18" charset="0"/>
              </a:rPr>
              <a:t>                                                                                                                                      </a:t>
            </a:r>
            <a:r>
              <a:rPr lang="ru-RU" sz="2400" b="1" i="1" dirty="0" smtClean="0">
                <a:latin typeface="Book Antiqua" pitchFamily="18" charset="0"/>
              </a:rPr>
              <a:t> </a:t>
            </a:r>
            <a:endParaRPr lang="ru-RU" sz="2400" b="1" i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7158" y="142852"/>
            <a:ext cx="835824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2060"/>
                </a:solidFill>
                <a:latin typeface="Book Antiqua" pitchFamily="18" charset="0"/>
              </a:rPr>
              <a:t>Выставка</a:t>
            </a:r>
          </a:p>
          <a:p>
            <a:pPr>
              <a:buFont typeface="Arial" pitchFamily="34" charset="0"/>
              <a:buChar char="•"/>
            </a:pP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показ предметов, выставленных для публичного обозрения </a:t>
            </a:r>
          </a:p>
          <a:p>
            <a:pPr>
              <a:buFont typeface="Arial" pitchFamily="34" charset="0"/>
              <a:buChar char="•"/>
            </a:pP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совокупность предметов, выставленных для показа </a:t>
            </a:r>
          </a:p>
          <a:p>
            <a:pPr>
              <a:buFont typeface="Arial" pitchFamily="34" charset="0"/>
              <a:buChar char="•"/>
            </a:pP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место такого показа</a:t>
            </a:r>
            <a:r>
              <a:rPr lang="ru-RU" sz="3200" b="1" i="1" dirty="0" smtClean="0">
                <a:latin typeface="Book Antiqua" pitchFamily="18" charset="0"/>
              </a:rPr>
              <a:t> </a:t>
            </a:r>
          </a:p>
          <a:p>
            <a:r>
              <a:rPr lang="ru-RU" sz="3200" b="1" i="1" dirty="0" smtClean="0">
                <a:latin typeface="Book Antiqua" pitchFamily="18" charset="0"/>
              </a:rPr>
              <a:t> </a:t>
            </a:r>
            <a:r>
              <a:rPr lang="ru-RU" sz="3200" b="1" i="1" dirty="0" smtClean="0">
                <a:latin typeface="Book Antiqua" pitchFamily="18" charset="0"/>
              </a:rPr>
              <a:t>                                                 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Ефремова</a:t>
            </a:r>
            <a:endParaRPr lang="ru-RU" sz="2000" b="1" i="1" dirty="0" smtClean="0">
              <a:latin typeface="Book Antiqua" pitchFamily="18" charset="0"/>
            </a:endParaRPr>
          </a:p>
          <a:p>
            <a:pPr algn="r"/>
            <a:r>
              <a:rPr lang="ru-RU" sz="3200" b="1" i="1" dirty="0" smtClean="0">
                <a:latin typeface="Book Antiqua" pitchFamily="18" charset="0"/>
              </a:rPr>
              <a:t> </a:t>
            </a:r>
            <a:r>
              <a:rPr lang="ru-RU" sz="3200" b="1" i="1" dirty="0" smtClean="0">
                <a:latin typeface="Book Antiqua" pitchFamily="18" charset="0"/>
              </a:rPr>
              <a:t>                                                                                                                       </a:t>
            </a:r>
            <a:endParaRPr lang="ru-RU" sz="2000" b="1" i="1" dirty="0">
              <a:solidFill>
                <a:srgbClr val="660066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571480"/>
            <a:ext cx="81439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002060"/>
                </a:solidFill>
                <a:latin typeface="Book Antiqua" pitchFamily="18" charset="0"/>
              </a:rPr>
              <a:t>Выставка</a:t>
            </a: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это собрание каких-нибудь предметов, расположенных где-нибудь для обозрения. </a:t>
            </a:r>
          </a:p>
          <a:p>
            <a:r>
              <a:rPr lang="ru-RU" sz="3200" b="1" i="1" dirty="0" smtClean="0">
                <a:solidFill>
                  <a:srgbClr val="002060"/>
                </a:solidFill>
                <a:latin typeface="Book Antiqua" pitchFamily="18" charset="0"/>
              </a:rPr>
              <a:t>Выставка</a:t>
            </a: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-место обозрения.</a:t>
            </a:r>
          </a:p>
          <a:p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Ожегов.</a:t>
            </a:r>
            <a:endParaRPr lang="ru-RU" sz="2400" b="1" i="1" dirty="0">
              <a:solidFill>
                <a:srgbClr val="660066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428605"/>
            <a:ext cx="828680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Своё начало выставки ведут из </a:t>
            </a:r>
            <a:r>
              <a:rPr lang="ru-RU" sz="3200" b="1" i="1" dirty="0" smtClean="0">
                <a:solidFill>
                  <a:srgbClr val="002060"/>
                </a:solidFill>
                <a:latin typeface="Book Antiqua" pitchFamily="18" charset="0"/>
              </a:rPr>
              <a:t>Франции</a:t>
            </a: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.</a:t>
            </a:r>
          </a:p>
          <a:p>
            <a:r>
              <a:rPr lang="ru-RU" sz="3200" b="1" i="1" dirty="0" smtClean="0">
                <a:solidFill>
                  <a:srgbClr val="002060"/>
                </a:solidFill>
                <a:latin typeface="Book Antiqua" pitchFamily="18" charset="0"/>
              </a:rPr>
              <a:t>Выставка</a:t>
            </a: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 -выставлять.</a:t>
            </a:r>
            <a:r>
              <a:rPr lang="ru-RU" sz="3200" dirty="0" smtClean="0"/>
              <a:t> </a:t>
            </a:r>
            <a:endParaRPr lang="ru-RU" sz="32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r>
              <a:rPr lang="ru-RU" sz="3200" b="1" i="1" dirty="0" smtClean="0">
                <a:solidFill>
                  <a:srgbClr val="002060"/>
                </a:solidFill>
                <a:latin typeface="Book Antiqua" pitchFamily="18" charset="0"/>
              </a:rPr>
              <a:t>Синонимы</a:t>
            </a: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- выставление , выкладывание.</a:t>
            </a:r>
            <a:r>
              <a:rPr lang="ru-RU" sz="3200" dirty="0" smtClean="0"/>
              <a:t> </a:t>
            </a:r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/>
          </a:p>
          <a:p>
            <a:endParaRPr lang="ru-RU" sz="3200" dirty="0" smtClean="0">
              <a:solidFill>
                <a:srgbClr val="660066"/>
              </a:solidFill>
            </a:endParaRPr>
          </a:p>
          <a:p>
            <a:pPr algn="r"/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       </a:t>
            </a:r>
            <a:r>
              <a:rPr lang="ru-RU" sz="3200" b="1" i="1" dirty="0" smtClean="0">
                <a:solidFill>
                  <a:srgbClr val="002060"/>
                </a:solidFill>
                <a:latin typeface="Book Antiqua" pitchFamily="18" charset="0"/>
              </a:rPr>
              <a:t>Выставки </a:t>
            </a:r>
            <a:r>
              <a:rPr lang="ru-RU" sz="3200" b="1" i="1" dirty="0" smtClean="0">
                <a:solidFill>
                  <a:srgbClr val="002060"/>
                </a:solidFill>
                <a:latin typeface="Book Antiqua" pitchFamily="18" charset="0"/>
              </a:rPr>
              <a:t>могут быть: </a:t>
            </a:r>
            <a:endParaRPr lang="ru-RU" sz="3200" b="1" i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algn="r"/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   рекламные</a:t>
            </a: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, тематические, </a:t>
            </a:r>
            <a:endParaRPr lang="ru-RU" sz="32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pPr algn="r"/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конкурсные</a:t>
            </a: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, итоговые, </a:t>
            </a:r>
            <a:endParaRPr lang="ru-RU" sz="32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pPr algn="r"/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учебные</a:t>
            </a:r>
            <a:r>
              <a:rPr lang="ru-RU" sz="3200" b="1" i="1" dirty="0" smtClean="0">
                <a:solidFill>
                  <a:srgbClr val="660066"/>
                </a:solidFill>
                <a:latin typeface="Book Antiqua" pitchFamily="18" charset="0"/>
              </a:rPr>
              <a:t>, персональные.</a:t>
            </a:r>
          </a:p>
          <a:p>
            <a:endParaRPr lang="ru-RU" sz="3200" b="1" i="1" dirty="0">
              <a:solidFill>
                <a:srgbClr val="660066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7158" y="285728"/>
            <a:ext cx="84296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002060"/>
                </a:solidFill>
                <a:latin typeface="Book Antiqua" pitchFamily="18" charset="0"/>
              </a:rPr>
              <a:t>Этапы </a:t>
            </a:r>
            <a:r>
              <a:rPr lang="ru-RU" sz="3600" b="1" i="1" dirty="0" smtClean="0">
                <a:solidFill>
                  <a:srgbClr val="002060"/>
                </a:solidFill>
                <a:latin typeface="Book Antiqua" pitchFamily="18" charset="0"/>
              </a:rPr>
              <a:t>организации </a:t>
            </a:r>
            <a:endParaRPr lang="ru-RU" sz="3600" b="1" i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algn="ctr"/>
            <a:r>
              <a:rPr lang="ru-RU" sz="3600" b="1" i="1" dirty="0" smtClean="0">
                <a:solidFill>
                  <a:srgbClr val="002060"/>
                </a:solidFill>
                <a:latin typeface="Book Antiqua" pitchFamily="18" charset="0"/>
              </a:rPr>
              <a:t>и </a:t>
            </a:r>
            <a:r>
              <a:rPr lang="ru-RU" sz="3600" b="1" i="1" dirty="0" smtClean="0">
                <a:solidFill>
                  <a:srgbClr val="002060"/>
                </a:solidFill>
                <a:latin typeface="Book Antiqua" pitchFamily="18" charset="0"/>
              </a:rPr>
              <a:t>проведения выставки:  </a:t>
            </a:r>
          </a:p>
          <a:p>
            <a:pPr lvl="0"/>
            <a:r>
              <a:rPr lang="ru-RU" sz="2400" b="1" i="1" dirty="0" smtClean="0">
                <a:solidFill>
                  <a:srgbClr val="002060"/>
                </a:solidFill>
                <a:latin typeface="Book Antiqua" pitchFamily="18" charset="0"/>
              </a:rPr>
              <a:t>1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определение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темы, места и времени (периода) проведения выставки;</a:t>
            </a:r>
          </a:p>
          <a:p>
            <a:pPr lvl="0"/>
            <a:r>
              <a:rPr lang="ru-RU" sz="2400" b="1" i="1" dirty="0" smtClean="0">
                <a:solidFill>
                  <a:srgbClr val="002060"/>
                </a:solidFill>
                <a:latin typeface="Book Antiqua" pitchFamily="18" charset="0"/>
              </a:rPr>
              <a:t>2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составление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тематико-экспозиционного плана выставки;</a:t>
            </a:r>
          </a:p>
          <a:p>
            <a:pPr lvl="0"/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</a:t>
            </a:r>
            <a:r>
              <a:rPr lang="ru-RU" sz="2400" b="1" i="1" dirty="0" smtClean="0">
                <a:solidFill>
                  <a:srgbClr val="002060"/>
                </a:solidFill>
                <a:latin typeface="Book Antiqua" pitchFamily="18" charset="0"/>
              </a:rPr>
              <a:t> 3 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подбор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и оформление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 </a:t>
            </a:r>
          </a:p>
          <a:p>
            <a:pPr lvl="0"/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экспонатов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выставки;</a:t>
            </a:r>
          </a:p>
          <a:p>
            <a:pPr lvl="0"/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</a:t>
            </a:r>
            <a:r>
              <a:rPr lang="ru-RU" sz="2400" b="1" i="1" dirty="0" smtClean="0">
                <a:solidFill>
                  <a:srgbClr val="002060"/>
                </a:solidFill>
                <a:latin typeface="Book Antiqua" pitchFamily="18" charset="0"/>
              </a:rPr>
              <a:t>4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оформление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выставки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и </a:t>
            </a:r>
          </a:p>
          <a:p>
            <a:pPr lvl="0"/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сопутствующих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материалов;</a:t>
            </a:r>
          </a:p>
          <a:p>
            <a:pPr lvl="0"/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</a:t>
            </a:r>
            <a:r>
              <a:rPr lang="ru-RU" sz="2400" b="1" i="1" dirty="0" smtClean="0">
                <a:solidFill>
                  <a:srgbClr val="002060"/>
                </a:solidFill>
                <a:latin typeface="Book Antiqua" pitchFamily="18" charset="0"/>
              </a:rPr>
              <a:t>5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открытие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выставки;</a:t>
            </a:r>
          </a:p>
          <a:p>
            <a:pPr lvl="0"/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</a:t>
            </a:r>
            <a:r>
              <a:rPr lang="ru-RU" sz="2400" b="1" i="1" dirty="0" smtClean="0">
                <a:solidFill>
                  <a:srgbClr val="002060"/>
                </a:solidFill>
                <a:latin typeface="Book Antiqua" pitchFamily="18" charset="0"/>
              </a:rPr>
              <a:t>6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проведение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выставки;</a:t>
            </a:r>
          </a:p>
          <a:p>
            <a:pPr lvl="0"/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</a:t>
            </a:r>
            <a:r>
              <a:rPr lang="ru-RU" sz="2400" b="1" i="1" dirty="0" smtClean="0">
                <a:solidFill>
                  <a:srgbClr val="002060"/>
                </a:solidFill>
                <a:latin typeface="Book Antiqua" pitchFamily="18" charset="0"/>
              </a:rPr>
              <a:t>7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закрытие 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выставки;</a:t>
            </a:r>
          </a:p>
          <a:p>
            <a:pPr lvl="0"/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</a:t>
            </a:r>
            <a:r>
              <a:rPr lang="ru-RU" sz="2400" b="1" i="1" dirty="0" smtClean="0">
                <a:solidFill>
                  <a:srgbClr val="002060"/>
                </a:solidFill>
                <a:latin typeface="Book Antiqua" pitchFamily="18" charset="0"/>
              </a:rPr>
              <a:t>8</a:t>
            </a:r>
            <a:r>
              <a:rPr lang="ru-RU" sz="2400" b="1" i="1" dirty="0" smtClean="0">
                <a:solidFill>
                  <a:srgbClr val="660066"/>
                </a:solidFill>
                <a:latin typeface="Book Antiqua" pitchFamily="18" charset="0"/>
              </a:rPr>
              <a:t>  последействие.</a:t>
            </a:r>
            <a:endParaRPr lang="ru-RU" sz="24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00034" y="357166"/>
            <a:ext cx="821537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Book Antiqua" pitchFamily="18" charset="0"/>
              </a:rPr>
              <a:t>1 этап.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При выборе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темы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выставки необходимо учитывать: календарный и учебный период, тему учебного года, актуальные задачи детского объединения и образовательного учреждения.</a:t>
            </a: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Выбор места проведения выставки зависит от темы и сроков ее проведения. </a:t>
            </a:r>
            <a:endParaRPr lang="ru-RU" sz="20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Местом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проведения выставки могут стать: учебный кабинет, выставочный зал, коридор, рекреация, холл первого этажа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образовательного                 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учреждения.</a:t>
            </a: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Выставочные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экспонаты </a:t>
            </a:r>
            <a:endParaRPr lang="ru-RU" sz="20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могут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располагаться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в </a:t>
            </a:r>
            <a:endParaRPr lang="ru-RU" sz="20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выставочных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витринах, </a:t>
            </a:r>
            <a:endParaRPr lang="ru-RU" sz="20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на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стендах, в шкафах, </a:t>
            </a:r>
            <a:endParaRPr lang="ru-RU" sz="20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на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столах и т. д.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                                                    Время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проведения выставки может </a:t>
            </a:r>
            <a:endParaRPr lang="ru-RU" sz="20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колебаться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от нескольких часов до </a:t>
            </a:r>
            <a:endParaRPr lang="ru-RU" sz="20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нескольких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месяцев в зависимости </a:t>
            </a:r>
            <a:endParaRPr lang="ru-RU" sz="2000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от   ее 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назначения</a:t>
            </a:r>
            <a:r>
              <a:rPr lang="ru-RU" sz="2000" b="1" i="1" dirty="0" smtClean="0">
                <a:solidFill>
                  <a:srgbClr val="660066"/>
                </a:solidFill>
                <a:latin typeface="Book Antiqua" pitchFamily="18" charset="0"/>
              </a:rPr>
              <a:t>.</a:t>
            </a:r>
            <a:endParaRPr lang="ru-RU" sz="2000" b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4282" y="214290"/>
            <a:ext cx="8715436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latin typeface="Book Antiqua" pitchFamily="18" charset="0"/>
              </a:rPr>
              <a:t>2 этап.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Составление тематико-экспозиционного плана выставки позволит максимально содержательно и организованно подготовить и провести выставку любого уровня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.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 </a:t>
            </a:r>
          </a:p>
          <a:p>
            <a:pPr algn="ctr"/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Структура тематико-экспозиционного плана выставки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: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 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Тема выставки.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Место проведения выставки.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Сроки проведения выставки.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Цели выставки.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Задачи выставки.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Композиционное                построение  выставки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:</a:t>
            </a:r>
            <a:endParaRPr lang="ru-RU" sz="2000" b="1" i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 композиционный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центр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выставки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,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принцип расположения 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экспонатов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выставки,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место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расположения экспонатов выставки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.</a:t>
            </a:r>
            <a:endParaRPr lang="ru-RU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Тематика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выставочных работ.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Тип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выставочных работ и критерии их отбора.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Требования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к оформлению выставочных работ.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Дополнительное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оформление выставки: </a:t>
            </a:r>
            <a:r>
              <a:rPr lang="ru-RU" sz="20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музыкальное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сопровождение (фон), каталог </a:t>
            </a:r>
            <a:endParaRPr lang="ru-RU" b="1" i="1" dirty="0" smtClean="0">
              <a:solidFill>
                <a:srgbClr val="660066"/>
              </a:solidFill>
              <a:latin typeface="Book Antiqua" pitchFamily="18" charset="0"/>
            </a:endParaRP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выставочных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работ, дополнительная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информация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(по теме выставки или о детских объединениях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),</a:t>
            </a:r>
          </a:p>
          <a:p>
            <a:pPr lvl="0"/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эстетические дополнения.</a:t>
            </a:r>
            <a:endParaRPr lang="ru-RU" b="1" i="1" dirty="0">
              <a:solidFill>
                <a:srgbClr val="660066"/>
              </a:solidFill>
              <a:latin typeface="Book Antiqua" pitchFamily="18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683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Documents and Settings\Admin\Мои документы\стихи шаблоны занятие\шаблоны для през\vesna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2844" y="0"/>
            <a:ext cx="878687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2060"/>
                </a:solidFill>
                <a:latin typeface="Book Antiqua" pitchFamily="18" charset="0"/>
              </a:rPr>
              <a:t>3 этап.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Подбор выставочных экспонатов может осуществляться следующим образом: </a:t>
            </a:r>
          </a:p>
          <a:p>
            <a:pPr lvl="1"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работы могут быть взяты у воспитанников детского объединения на период проведения выставки;</a:t>
            </a:r>
          </a:p>
          <a:p>
            <a:pPr lvl="1"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может осуществляться систематический отбор выставочных работ (формируется выставочный фонд детского объединения);</a:t>
            </a:r>
          </a:p>
          <a:p>
            <a:pPr lvl="1"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можно выполнить коллективные работы. </a:t>
            </a:r>
          </a:p>
          <a:p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При отборе выставочных   работ можно провести их конкурсное представление, а также коллективное обсуждение.</a:t>
            </a:r>
          </a:p>
          <a:p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          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Правила оформления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                                                                      выставочных  работ 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                                                                  воспитанников детского  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                                                                             объединения:</a:t>
            </a:r>
          </a:p>
          <a:p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002060"/>
                </a:solidFill>
                <a:latin typeface="Book Antiqua" pitchFamily="18" charset="0"/>
              </a:rPr>
              <a:t>  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  каждая работа должна    </a:t>
            </a:r>
          </a:p>
          <a:p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      иметь законченный вид, </a:t>
            </a:r>
          </a:p>
          <a:p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      необходимое оформление</a:t>
            </a:r>
          </a:p>
          <a:p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      (паспарту, эстетические </a:t>
            </a:r>
          </a:p>
          <a:p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      дополнения, фон и т.д.),  должна быть  </a:t>
            </a:r>
          </a:p>
          <a:p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      приложена этикетка со следующей </a:t>
            </a:r>
          </a:p>
          <a:p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      информацией: название работы, фамилия</a:t>
            </a:r>
          </a:p>
          <a:p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      имя ребенка, его возраст, образовательное</a:t>
            </a:r>
          </a:p>
          <a:p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     учреждение, название детского </a:t>
            </a:r>
          </a:p>
          <a:p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</a:t>
            </a:r>
            <a:r>
              <a:rPr lang="ru-RU" b="1" i="1" dirty="0" smtClean="0">
                <a:solidFill>
                  <a:srgbClr val="660066"/>
                </a:solidFill>
                <a:latin typeface="Book Antiqua" pitchFamily="18" charset="0"/>
              </a:rPr>
              <a:t>                                                                 объединения, фамилия и инициалы педагога.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730</Words>
  <PresentationFormat>Экран (4:3)</PresentationFormat>
  <Paragraphs>148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41</cp:revision>
  <dcterms:modified xsi:type="dcterms:W3CDTF">2012-11-30T11:14:14Z</dcterms:modified>
</cp:coreProperties>
</file>